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Roboto Mono" panose="00000009000000000000" pitchFamily="49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BD4505-5E2F-4027-B263-E6D61A94C9C2}" v="2" dt="2023-06-21T08:41:36.176"/>
  </p1510:revLst>
</p1510:revInfo>
</file>

<file path=ppt/tableStyles.xml><?xml version="1.0" encoding="utf-8"?>
<a:tblStyleLst xmlns:a="http://schemas.openxmlformats.org/drawingml/2006/main" def="{E00CF858-5C8F-4D3F-B55C-994448F674BA}">
  <a:tblStyle styleId="{E00CF858-5C8F-4D3F-B55C-994448F674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90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6tnh42ksze@goetheuniversitaet.onmicrosoft.com" userId="6a222d40-abdc-47ec-8b39-18807c68d76f" providerId="ADAL" clId="{9CBD4505-5E2F-4027-B263-E6D61A94C9C2}"/>
    <pc:docChg chg="undo custSel modSld">
      <pc:chgData name="6tnh42ksze@goetheuniversitaet.onmicrosoft.com" userId="6a222d40-abdc-47ec-8b39-18807c68d76f" providerId="ADAL" clId="{9CBD4505-5E2F-4027-B263-E6D61A94C9C2}" dt="2023-06-21T08:41:36.176" v="88"/>
      <pc:docMkLst>
        <pc:docMk/>
      </pc:docMkLst>
      <pc:sldChg chg="modSp mod">
        <pc:chgData name="6tnh42ksze@goetheuniversitaet.onmicrosoft.com" userId="6a222d40-abdc-47ec-8b39-18807c68d76f" providerId="ADAL" clId="{9CBD4505-5E2F-4027-B263-E6D61A94C9C2}" dt="2023-06-21T08:38:46.266" v="7" actId="20577"/>
        <pc:sldMkLst>
          <pc:docMk/>
          <pc:sldMk cId="0" sldId="256"/>
        </pc:sldMkLst>
        <pc:spChg chg="mod">
          <ac:chgData name="6tnh42ksze@goetheuniversitaet.onmicrosoft.com" userId="6a222d40-abdc-47ec-8b39-18807c68d76f" providerId="ADAL" clId="{9CBD4505-5E2F-4027-B263-E6D61A94C9C2}" dt="2023-06-21T08:38:46.266" v="7" actId="20577"/>
          <ac:spMkLst>
            <pc:docMk/>
            <pc:sldMk cId="0" sldId="256"/>
            <ac:spMk id="134" creationId="{00000000-0000-0000-0000-000000000000}"/>
          </ac:spMkLst>
        </pc:spChg>
      </pc:sldChg>
      <pc:sldChg chg="modSp mod">
        <pc:chgData name="6tnh42ksze@goetheuniversitaet.onmicrosoft.com" userId="6a222d40-abdc-47ec-8b39-18807c68d76f" providerId="ADAL" clId="{9CBD4505-5E2F-4027-B263-E6D61A94C9C2}" dt="2023-06-13T11:41:02.859" v="1" actId="20577"/>
        <pc:sldMkLst>
          <pc:docMk/>
          <pc:sldMk cId="0" sldId="259"/>
        </pc:sldMkLst>
        <pc:spChg chg="mod">
          <ac:chgData name="6tnh42ksze@goetheuniversitaet.onmicrosoft.com" userId="6a222d40-abdc-47ec-8b39-18807c68d76f" providerId="ADAL" clId="{9CBD4505-5E2F-4027-B263-E6D61A94C9C2}" dt="2023-06-13T11:41:02.859" v="1" actId="20577"/>
          <ac:spMkLst>
            <pc:docMk/>
            <pc:sldMk cId="0" sldId="259"/>
            <ac:spMk id="173" creationId="{00000000-0000-0000-0000-000000000000}"/>
          </ac:spMkLst>
        </pc:spChg>
      </pc:sldChg>
      <pc:sldChg chg="modSp mod">
        <pc:chgData name="6tnh42ksze@goetheuniversitaet.onmicrosoft.com" userId="6a222d40-abdc-47ec-8b39-18807c68d76f" providerId="ADAL" clId="{9CBD4505-5E2F-4027-B263-E6D61A94C9C2}" dt="2023-06-21T08:41:14.935" v="84" actId="20577"/>
        <pc:sldMkLst>
          <pc:docMk/>
          <pc:sldMk cId="0" sldId="291"/>
        </pc:sldMkLst>
        <pc:spChg chg="mod">
          <ac:chgData name="6tnh42ksze@goetheuniversitaet.onmicrosoft.com" userId="6a222d40-abdc-47ec-8b39-18807c68d76f" providerId="ADAL" clId="{9CBD4505-5E2F-4027-B263-E6D61A94C9C2}" dt="2023-06-21T08:41:14.935" v="84" actId="20577"/>
          <ac:spMkLst>
            <pc:docMk/>
            <pc:sldMk cId="0" sldId="291"/>
            <ac:spMk id="432" creationId="{00000000-0000-0000-0000-000000000000}"/>
          </ac:spMkLst>
        </pc:spChg>
      </pc:sldChg>
      <pc:sldChg chg="addSp delSp modSp mod">
        <pc:chgData name="6tnh42ksze@goetheuniversitaet.onmicrosoft.com" userId="6a222d40-abdc-47ec-8b39-18807c68d76f" providerId="ADAL" clId="{9CBD4505-5E2F-4027-B263-E6D61A94C9C2}" dt="2023-06-21T08:41:31.953" v="86"/>
        <pc:sldMkLst>
          <pc:docMk/>
          <pc:sldMk cId="0" sldId="292"/>
        </pc:sldMkLst>
        <pc:spChg chg="add mod">
          <ac:chgData name="6tnh42ksze@goetheuniversitaet.onmicrosoft.com" userId="6a222d40-abdc-47ec-8b39-18807c68d76f" providerId="ADAL" clId="{9CBD4505-5E2F-4027-B263-E6D61A94C9C2}" dt="2023-06-21T08:41:31.953" v="86"/>
          <ac:spMkLst>
            <pc:docMk/>
            <pc:sldMk cId="0" sldId="292"/>
            <ac:spMk id="2" creationId="{C6F0079C-DDF3-027B-67C5-36DF376F0927}"/>
          </ac:spMkLst>
        </pc:spChg>
        <pc:spChg chg="del">
          <ac:chgData name="6tnh42ksze@goetheuniversitaet.onmicrosoft.com" userId="6a222d40-abdc-47ec-8b39-18807c68d76f" providerId="ADAL" clId="{9CBD4505-5E2F-4027-B263-E6D61A94C9C2}" dt="2023-06-21T08:41:31.510" v="85" actId="478"/>
          <ac:spMkLst>
            <pc:docMk/>
            <pc:sldMk cId="0" sldId="292"/>
            <ac:spMk id="450" creationId="{00000000-0000-0000-0000-000000000000}"/>
          </ac:spMkLst>
        </pc:spChg>
      </pc:sldChg>
      <pc:sldChg chg="addSp delSp modSp mod">
        <pc:chgData name="6tnh42ksze@goetheuniversitaet.onmicrosoft.com" userId="6a222d40-abdc-47ec-8b39-18807c68d76f" providerId="ADAL" clId="{9CBD4505-5E2F-4027-B263-E6D61A94C9C2}" dt="2023-06-21T08:41:36.176" v="88"/>
        <pc:sldMkLst>
          <pc:docMk/>
          <pc:sldMk cId="0" sldId="293"/>
        </pc:sldMkLst>
        <pc:spChg chg="add mod">
          <ac:chgData name="6tnh42ksze@goetheuniversitaet.onmicrosoft.com" userId="6a222d40-abdc-47ec-8b39-18807c68d76f" providerId="ADAL" clId="{9CBD4505-5E2F-4027-B263-E6D61A94C9C2}" dt="2023-06-21T08:41:36.176" v="88"/>
          <ac:spMkLst>
            <pc:docMk/>
            <pc:sldMk cId="0" sldId="293"/>
            <ac:spMk id="2" creationId="{15673AF4-8B09-AABE-F2F6-A9BA9146D175}"/>
          </ac:spMkLst>
        </pc:spChg>
        <pc:spChg chg="del">
          <ac:chgData name="6tnh42ksze@goetheuniversitaet.onmicrosoft.com" userId="6a222d40-abdc-47ec-8b39-18807c68d76f" providerId="ADAL" clId="{9CBD4505-5E2F-4027-B263-E6D61A94C9C2}" dt="2023-06-21T08:41:35.845" v="87" actId="478"/>
          <ac:spMkLst>
            <pc:docMk/>
            <pc:sldMk cId="0" sldId="293"/>
            <ac:spMk id="4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fc92209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fc92209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0c67e76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0c67e76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0c67e76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0c67e76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f7e3e8a6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f7e3e8a6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0c67e760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0c67e760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0c67e760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0c67e760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0c67e760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0c67e760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Once changed to datetime you can do fancy stuff like this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c67e760c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0c67e760c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0c67e760c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0c67e760c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83d9cded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83d9cded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c67e760c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c67e760c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We gave you a rough idea what pandas can do but it is way more powerful, if you dive in deeper.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fc922098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fc922098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fc922098e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fc922098e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f7e3e8a6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f7e3e8a6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c67e760c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c67e760c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c67e760c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0c67e760c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0c67e760c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0c67e760c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Same code length, quite similar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Result in seaborn already has named axis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83d9cded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83d9cded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Seaborn can plot Strings on Floats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Matplotlib fails here (you’d have to transform the Strings Female and Male to a binary scale like 0 and 1)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c67e760c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c67e760c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Plot pairwise relationships in a dataset</a:t>
            </a:r>
            <a:endParaRPr sz="1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Font typeface="Roboto"/>
              <a:buChar char="●"/>
            </a:pPr>
            <a:r>
              <a:rPr lang="de" sz="1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diagonal plots are treated differently: a univariate distribution plot is drawn </a:t>
            </a:r>
            <a:endParaRPr sz="1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83d9cded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83d9cded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Fast way to get correlations between columns/features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83d9cded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83d9cded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Based on that we can visualize the correlations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83d9cded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83d9cded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fc922098e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fc922098e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3f6efa5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3f6efa5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fc922098e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7fc922098e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21b8b52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21b8b52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21b8b521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21b8b521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21b8b521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21b8b521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21b8b521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21b8b521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21b8b521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21b8b521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21b8b521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21b8b521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21b8b5213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21b8b5213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21b8b52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21b8b52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f7e3e8a6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f7e3e8a6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21b8b521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21b8b521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c67e760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c67e760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83d9cded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83d9cded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83d9cded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83d9cded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21b8b5213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21b8b5213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d21b8b5213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d21b8b5213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21b8b5213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21b8b5213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21b8b5213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21b8b5213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83d9cded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83d9cded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4144f8f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4144f8f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83d9cde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83d9cde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7fc922098e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7fc922098e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d995263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d995263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fe78eb2b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fe78eb2b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62fda8d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62fda8d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7d995263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7d995263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83d9cde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83d9cde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3d9cded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83d9cded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fillna - Often in machine Learning used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83d9cded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83d9cded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83d9cded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83d9cded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gallery/index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eaborn.pydata.org/examples/index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anaconda.com/anaconda/user-guide/getting-started/" TargetMode="External"/><Relationship Id="rId4" Type="http://schemas.openxmlformats.org/officeDocument/2006/relationships/hyperlink" Target="https://docs.anaconda.com/anaconda/install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community/education/#student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Introduction to Data Science with Python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50" dirty="0"/>
              <a:t>Chapter 3</a:t>
            </a: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50" dirty="0"/>
              <a:t>July 28, 2023</a:t>
            </a:r>
            <a:endParaRPr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Working with dates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000"/>
              <a:t>What kind of data type is this : </a:t>
            </a:r>
            <a:r>
              <a:rPr lang="de" sz="24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"27-03-2021" </a:t>
            </a:r>
            <a:r>
              <a:rPr lang="de" sz="2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endParaRPr sz="2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ctr" rtl="0">
              <a:spcBef>
                <a:spcPts val="1200"/>
              </a:spcBef>
              <a:spcAft>
                <a:spcPts val="0"/>
              </a:spcAft>
              <a:buSzPts val="1300"/>
              <a:buAutoNum type="alphaLcParenR"/>
            </a:pPr>
            <a:r>
              <a:rPr lang="de" b="1"/>
              <a:t>integer    b)  float    </a:t>
            </a:r>
            <a:r>
              <a:rPr lang="de" b="1">
                <a:solidFill>
                  <a:srgbClr val="FF0000"/>
                </a:solidFill>
              </a:rPr>
              <a:t>c) string</a:t>
            </a:r>
            <a:r>
              <a:rPr lang="de" b="1"/>
              <a:t>    d) date</a:t>
            </a:r>
            <a:endParaRPr b="1"/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024" y="152400"/>
            <a:ext cx="3679802" cy="1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Transform string to datetime object</a:t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875650" y="1589075"/>
            <a:ext cx="72387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pd.to_datetime(df[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150" y="1379800"/>
            <a:ext cx="548575" cy="54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p24"/>
          <p:cNvGraphicFramePr/>
          <p:nvPr/>
        </p:nvGraphicFramePr>
        <p:xfrm>
          <a:off x="2955475" y="3060200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Birthday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“10/10/1995”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“01/10/1999”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“03/05/2001”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Transform string to datetime object</a:t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875650" y="1589075"/>
            <a:ext cx="72387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pd.to_datetime(df[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 format=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”%d/%m/%Y”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150" y="1379800"/>
            <a:ext cx="548575" cy="54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p25"/>
          <p:cNvGraphicFramePr/>
          <p:nvPr/>
        </p:nvGraphicFramePr>
        <p:xfrm>
          <a:off x="2955475" y="3060200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Birthday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“10/10/1995”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“01/10/1999”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“03/05/2001”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Transform string to datetime object</a:t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875650" y="1589075"/>
            <a:ext cx="72387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pd.to_datetime(df[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 format=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”%m-%d-%Y”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150" y="1379800"/>
            <a:ext cx="548575" cy="54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" name="Google Shape;252;p26"/>
          <p:cNvGraphicFramePr/>
          <p:nvPr/>
        </p:nvGraphicFramePr>
        <p:xfrm>
          <a:off x="2955475" y="3060200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Birthday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“10-10-1995”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“10-01-1999”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“05-03-2001”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Transform string to datetime object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875650" y="1589075"/>
            <a:ext cx="72387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'Birthday'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].dt.day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'weekday'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'Birthday'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].dt.weekday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'month'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'Birthday'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].dt.month</a:t>
            </a:r>
            <a:endParaRPr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150" y="1379800"/>
            <a:ext cx="548575" cy="54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" name="Google Shape;260;p27"/>
          <p:cNvGraphicFramePr/>
          <p:nvPr/>
        </p:nvGraphicFramePr>
        <p:xfrm>
          <a:off x="2127038" y="3060245"/>
          <a:ext cx="5128150" cy="166423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12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Birthday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weekday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month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“10-10-1995”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“10-01-1999”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“05-03-2001”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Set date as index</a:t>
            </a:r>
            <a:endParaRPr/>
          </a:p>
        </p:txBody>
      </p:sp>
      <p:graphicFrame>
        <p:nvGraphicFramePr>
          <p:cNvPr id="266" name="Google Shape;266;p28"/>
          <p:cNvGraphicFramePr/>
          <p:nvPr/>
        </p:nvGraphicFramePr>
        <p:xfrm>
          <a:off x="631788" y="2006165"/>
          <a:ext cx="3559350" cy="1516695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12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City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Temperature</a:t>
                      </a:r>
                      <a:endParaRPr sz="1300"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“2021-04-20”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“2021-04-21”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lt1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“2021-04-22”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lt1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7" name="Google Shape;267;p28"/>
          <p:cNvSpPr/>
          <p:nvPr/>
        </p:nvSpPr>
        <p:spPr>
          <a:xfrm>
            <a:off x="4638625" y="2297575"/>
            <a:ext cx="41061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 = df.set_index([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'date'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850" y="19000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Select timespans</a:t>
            </a: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6718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When the index is in datetime format, you can access the data in the following way: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4230300" y="2518975"/>
            <a:ext cx="41061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lang="de" sz="135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 all data from 2021 </a:t>
            </a:r>
            <a:endParaRPr sz="135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'2021-04'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'2021-05'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'2021':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lang="de" sz="135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76" name="Google Shape;276;p29"/>
          <p:cNvGraphicFramePr/>
          <p:nvPr/>
        </p:nvGraphicFramePr>
        <p:xfrm>
          <a:off x="398313" y="2350240"/>
          <a:ext cx="3559350" cy="1516695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12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City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Temperature</a:t>
                      </a:r>
                      <a:endParaRPr sz="1300"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“2021-04-20”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“2021-04-21”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lt1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“2021-04-22”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lt1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625" y="21826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Exercise 1</a:t>
            </a: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275700" y="1649350"/>
            <a:ext cx="5145600" cy="215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'date'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pd.to_datetime(df[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'date'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 = df.set_index([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'date'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'2021-04'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'2021-05'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‘col_name’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== 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‘some condition’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plt.plot(df[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‘col_name’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‘2000’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100" y="14648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pandas has a lot of useful functionality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The official documentation of pandas has more than 3000 pages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work with missing values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fill with mean value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interpolate between values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fill with last value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Read data from various sources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Excel, CSV,  SQL,  Stata, SPSS, SAS, HTML Tables from websites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Windowing functions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Moving average,...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Topics of the course</a:t>
            </a:r>
            <a:endParaRPr/>
          </a:p>
        </p:txBody>
      </p:sp>
      <p:grpSp>
        <p:nvGrpSpPr>
          <p:cNvPr id="140" name="Google Shape;140;p14"/>
          <p:cNvGrpSpPr/>
          <p:nvPr/>
        </p:nvGrpSpPr>
        <p:grpSpPr>
          <a:xfrm>
            <a:off x="768550" y="1260750"/>
            <a:ext cx="2611496" cy="3112137"/>
            <a:chOff x="1024439" y="1574028"/>
            <a:chExt cx="1893486" cy="2118397"/>
          </a:xfrm>
        </p:grpSpPr>
        <p:sp>
          <p:nvSpPr>
            <p:cNvPr id="141" name="Google Shape;141;p14"/>
            <p:cNvSpPr txBox="1"/>
            <p:nvPr/>
          </p:nvSpPr>
          <p:spPr>
            <a:xfrm>
              <a:off x="1024439" y="1574028"/>
              <a:ext cx="1204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1. Chapter</a:t>
              </a:r>
              <a:endParaRPr sz="1600" b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Python Fundamentals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4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Basic concepts,</a:t>
              </a:r>
              <a:br>
                <a:rPr lang="de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de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Variables, basic data structures, functions</a:t>
              </a:r>
              <a:endPara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4" name="Google Shape;144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" name="Google Shape;145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7B7B7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666666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14"/>
          <p:cNvGrpSpPr/>
          <p:nvPr/>
        </p:nvGrpSpPr>
        <p:grpSpPr>
          <a:xfrm>
            <a:off x="3241927" y="1260745"/>
            <a:ext cx="2530694" cy="3112141"/>
            <a:chOff x="1083025" y="1574025"/>
            <a:chExt cx="1834900" cy="2118400"/>
          </a:xfrm>
        </p:grpSpPr>
        <p:sp>
          <p:nvSpPr>
            <p:cNvPr id="148" name="Google Shape;148;p14"/>
            <p:cNvSpPr txBox="1"/>
            <p:nvPr/>
          </p:nvSpPr>
          <p:spPr>
            <a:xfrm>
              <a:off x="1335026" y="1574025"/>
              <a:ext cx="89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2. Chapter</a:t>
              </a:r>
              <a:endParaRPr sz="1600" b="1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Data Wrangling &amp; Simple visualizations</a:t>
              </a:r>
              <a:endParaRPr b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4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How to process data with pandas and visualize it with matplotlib</a:t>
              </a:r>
              <a:endParaRPr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1" name="Google Shape;151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" name="Google Shape;152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highlight>
                    <a:srgbClr val="C2C2C2"/>
                  </a:highlight>
                </a:rPr>
                <a:t>  </a:t>
              </a:r>
              <a:endParaRPr>
                <a:highlight>
                  <a:srgbClr val="C2C2C2"/>
                </a:highlight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4"/>
          <p:cNvGrpSpPr/>
          <p:nvPr/>
        </p:nvGrpSpPr>
        <p:grpSpPr>
          <a:xfrm>
            <a:off x="5625002" y="1260745"/>
            <a:ext cx="2530694" cy="3112141"/>
            <a:chOff x="1083025" y="1574025"/>
            <a:chExt cx="1834900" cy="2118400"/>
          </a:xfrm>
        </p:grpSpPr>
        <p:sp>
          <p:nvSpPr>
            <p:cNvPr id="155" name="Google Shape;155;p14"/>
            <p:cNvSpPr txBox="1"/>
            <p:nvPr/>
          </p:nvSpPr>
          <p:spPr>
            <a:xfrm>
              <a:off x="1335026" y="1574025"/>
              <a:ext cx="89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3. Chapter</a:t>
              </a:r>
              <a:endParaRPr sz="1600" b="1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Visualizations &amp; Modelling</a:t>
              </a:r>
              <a:endParaRPr b="1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14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More plots with matplotlib and seaborn and an introduction to modelling</a:t>
              </a:r>
              <a:endParaRPr sz="12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8" name="Google Shape;158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9" name="Google Shape;159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23850" y="2058375"/>
            <a:ext cx="7970100" cy="1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dk2"/>
                </a:solidFill>
              </a:rPr>
              <a:t>Advanced Visualisations &amp; Modelling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Advanced Visualizations with </a:t>
            </a:r>
            <a:br>
              <a:rPr lang="de" b="1"/>
            </a:br>
            <a:r>
              <a:rPr lang="de" b="1"/>
              <a:t>Seaborn 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4775850" y="393750"/>
            <a:ext cx="2787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de"/>
              <a:t>library</a:t>
            </a:r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statistical data visualization tools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based on matplotlib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makes it easy to create more sophisticated plots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best to visualize relations between columns of a dataset</a:t>
            </a:r>
            <a:endParaRPr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44" y="110975"/>
            <a:ext cx="3786188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2153625" y="3339075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seaborn </a:t>
            </a:r>
            <a:r>
              <a:rPr lang="de" sz="12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sns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4" name="Google Shape;3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600" y="29878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Look into a penguins dataset</a:t>
            </a: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50" y="1813448"/>
            <a:ext cx="5513075" cy="1374150"/>
          </a:xfrm>
          <a:prstGeom prst="rect">
            <a:avLst/>
          </a:prstGeom>
          <a:noFill/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Look into a penguins dataset</a:t>
            </a:r>
            <a:endParaRPr/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50" y="1813448"/>
            <a:ext cx="5513075" cy="1374150"/>
          </a:xfrm>
          <a:prstGeom prst="rect">
            <a:avLst/>
          </a:prstGeom>
          <a:noFill/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7" name="Google Shape;3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">
            <a:off x="6541022" y="990320"/>
            <a:ext cx="2602976" cy="36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/>
        </p:nvSpPr>
        <p:spPr>
          <a:xfrm>
            <a:off x="6622000" y="4699450"/>
            <a:ext cx="269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https://www.galapagos.org/blog/the-measure-of-a-penguin/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 vs Seaborn</a:t>
            </a:r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950" y="2186650"/>
            <a:ext cx="2668370" cy="25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925" y="2186650"/>
            <a:ext cx="2560650" cy="25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/>
          <p:nvPr/>
        </p:nvSpPr>
        <p:spPr>
          <a:xfrm>
            <a:off x="110450" y="1372250"/>
            <a:ext cx="4385400" cy="6654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plt.scatter(df[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],df[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'flipper_length_mm'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50"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4682400" y="1372250"/>
            <a:ext cx="4385400" cy="6654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sns.relplot(df[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],df[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'flipper_length_mm'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150">
              <a:solidFill>
                <a:srgbClr val="AF00DB"/>
              </a:solidFill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 vs Seaborn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110450" y="1372250"/>
            <a:ext cx="4385400" cy="6654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plt.scatter(df[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],df[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sex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50"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4682400" y="1372250"/>
            <a:ext cx="4385400" cy="6654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sns.relplot(df[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],df[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sex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150">
              <a:solidFill>
                <a:srgbClr val="AF00DB"/>
              </a:solidFill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750" y="2252050"/>
            <a:ext cx="2637450" cy="2637450"/>
          </a:xfrm>
          <a:prstGeom prst="rect">
            <a:avLst/>
          </a:prstGeom>
          <a:noFill/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8" name="Google Shape;338;p37"/>
          <p:cNvSpPr txBox="1"/>
          <p:nvPr/>
        </p:nvSpPr>
        <p:spPr>
          <a:xfrm>
            <a:off x="1139075" y="32827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8B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TypeError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Pairplot</a:t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310850" y="2158051"/>
            <a:ext cx="3463500" cy="9798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sns.pairplot(df)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975" y="1788900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600" y="235087"/>
            <a:ext cx="4673326" cy="4673326"/>
          </a:xfrm>
          <a:prstGeom prst="rect">
            <a:avLst/>
          </a:prstGeom>
          <a:noFill/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Visualize correlations</a:t>
            </a:r>
            <a:endParaRPr/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" y="2250950"/>
            <a:ext cx="4717474" cy="1323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3" name="Google Shape;353;p39"/>
          <p:cNvSpPr/>
          <p:nvPr/>
        </p:nvSpPr>
        <p:spPr>
          <a:xfrm>
            <a:off x="5313075" y="2397750"/>
            <a:ext cx="3087000" cy="10299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df.corr()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6125" y="210347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Visualize correlations</a:t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5313075" y="2397750"/>
            <a:ext cx="3087000" cy="10299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sns.heatmap(df.corr())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1" name="Google Shape;3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125" y="2103475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750" y="1668025"/>
            <a:ext cx="3421350" cy="2368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Exercise 2</a:t>
            </a:r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4572000" y="2186351"/>
            <a:ext cx="3463500" cy="9798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sns.pairplot(df)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sns.pairplot(df, hue=’col_name’)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075" y="19554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6360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dk2"/>
                </a:solidFill>
              </a:rPr>
              <a:t>Advanced Visualisations &amp; Modelling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Clean Data with Pandas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 &amp; Seaborn Gallery</a:t>
            </a:r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Documentation contains example plots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Each plot comes with the corresponding code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https://matplotlib.org/stable/gallery/index.html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u="sng">
                <a:solidFill>
                  <a:schemeClr val="hlink"/>
                </a:solidFill>
                <a:hlinkClick r:id="rId4"/>
              </a:rPr>
              <a:t>https://seaborn.pydata.org/examples/index.html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6360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dk2"/>
                </a:solidFill>
              </a:rPr>
              <a:t>Advanced Visualisations &amp; Modelling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Modelling Basics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2" y="1753538"/>
            <a:ext cx="2914900" cy="194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>
            <a:spLocks noGrp="1"/>
          </p:cNvSpPr>
          <p:nvPr>
            <p:ph type="body" idx="1"/>
          </p:nvPr>
        </p:nvSpPr>
        <p:spPr>
          <a:xfrm>
            <a:off x="4729000" y="2004325"/>
            <a:ext cx="2945400" cy="1244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de" sz="922" b="1"/>
              <a:t>How expensive is this house?</a:t>
            </a:r>
            <a:endParaRPr sz="922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de" sz="922"/>
              <a:t>Based on information like:</a:t>
            </a:r>
            <a:endParaRPr sz="922"/>
          </a:p>
          <a:p>
            <a:pPr marL="457200" lvl="0" indent="-287178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23"/>
              <a:buChar char="●"/>
            </a:pPr>
            <a:r>
              <a:rPr lang="de" sz="922"/>
              <a:t>amount of rooms</a:t>
            </a:r>
            <a:endParaRPr sz="922"/>
          </a:p>
          <a:p>
            <a:pPr marL="457200" lvl="0" indent="-28717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23"/>
              <a:buChar char="●"/>
            </a:pPr>
            <a:r>
              <a:rPr lang="de" sz="922"/>
              <a:t>location</a:t>
            </a:r>
            <a:endParaRPr sz="922"/>
          </a:p>
          <a:p>
            <a:pPr marL="457200" lvl="0" indent="-28717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23"/>
              <a:buChar char="●"/>
            </a:pPr>
            <a:r>
              <a:rPr lang="de" sz="922"/>
              <a:t>size</a:t>
            </a:r>
            <a:endParaRPr sz="922"/>
          </a:p>
        </p:txBody>
      </p:sp>
      <p:sp>
        <p:nvSpPr>
          <p:cNvPr id="388" name="Google Shape;388;p44"/>
          <p:cNvSpPr txBox="1"/>
          <p:nvPr/>
        </p:nvSpPr>
        <p:spPr>
          <a:xfrm>
            <a:off x="2010800" y="3616375"/>
            <a:ext cx="1533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C2C2C2"/>
                </a:solidFill>
                <a:latin typeface="Lato"/>
                <a:ea typeface="Lato"/>
                <a:cs typeface="Lato"/>
                <a:sym typeface="Lato"/>
              </a:rPr>
              <a:t>Source: https://avantecture.com/p/phoenixsee/</a:t>
            </a:r>
            <a:endParaRPr sz="500">
              <a:solidFill>
                <a:srgbClr val="C2C2C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Housing regression</a:t>
            </a:r>
            <a:endParaRPr/>
          </a:p>
        </p:txBody>
      </p:sp>
      <p:graphicFrame>
        <p:nvGraphicFramePr>
          <p:cNvPr id="394" name="Google Shape;394;p45"/>
          <p:cNvGraphicFramePr/>
          <p:nvPr/>
        </p:nvGraphicFramePr>
        <p:xfrm>
          <a:off x="476688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600k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300k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5" name="Google Shape;395;p45"/>
          <p:cNvGraphicFramePr/>
          <p:nvPr/>
        </p:nvGraphicFramePr>
        <p:xfrm>
          <a:off x="5047313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6" name="Google Shape;396;p45"/>
          <p:cNvSpPr txBox="1"/>
          <p:nvPr/>
        </p:nvSpPr>
        <p:spPr>
          <a:xfrm>
            <a:off x="1258125" y="1532500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Old collected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6050775" y="1581275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Housing regression</a:t>
            </a:r>
            <a:endParaRPr/>
          </a:p>
        </p:txBody>
      </p:sp>
      <p:graphicFrame>
        <p:nvGraphicFramePr>
          <p:cNvPr id="403" name="Google Shape;403;p46"/>
          <p:cNvGraphicFramePr/>
          <p:nvPr/>
        </p:nvGraphicFramePr>
        <p:xfrm>
          <a:off x="476688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600k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300k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4" name="Google Shape;404;p46"/>
          <p:cNvGraphicFramePr/>
          <p:nvPr/>
        </p:nvGraphicFramePr>
        <p:xfrm>
          <a:off x="5047313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5" name="Google Shape;405;p46"/>
          <p:cNvSpPr txBox="1"/>
          <p:nvPr/>
        </p:nvSpPr>
        <p:spPr>
          <a:xfrm>
            <a:off x="1258125" y="1532500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Old collected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6050775" y="1581275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6"/>
          <p:cNvSpPr/>
          <p:nvPr/>
        </p:nvSpPr>
        <p:spPr>
          <a:xfrm>
            <a:off x="481050" y="2138800"/>
            <a:ext cx="2645400" cy="1782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6"/>
          <p:cNvSpPr/>
          <p:nvPr/>
        </p:nvSpPr>
        <p:spPr>
          <a:xfrm rot="-5400000">
            <a:off x="1559400" y="2995075"/>
            <a:ext cx="488400" cy="2653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1352450" y="4566175"/>
            <a:ext cx="9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Housing regression</a:t>
            </a:r>
            <a:endParaRPr/>
          </a:p>
        </p:txBody>
      </p:sp>
      <p:graphicFrame>
        <p:nvGraphicFramePr>
          <p:cNvPr id="415" name="Google Shape;415;p47"/>
          <p:cNvGraphicFramePr/>
          <p:nvPr/>
        </p:nvGraphicFramePr>
        <p:xfrm>
          <a:off x="476688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600k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300k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6" name="Google Shape;416;p47"/>
          <p:cNvGraphicFramePr/>
          <p:nvPr/>
        </p:nvGraphicFramePr>
        <p:xfrm>
          <a:off x="5047313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7" name="Google Shape;417;p47"/>
          <p:cNvSpPr txBox="1"/>
          <p:nvPr/>
        </p:nvSpPr>
        <p:spPr>
          <a:xfrm>
            <a:off x="1258125" y="1532500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Old collected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47"/>
          <p:cNvSpPr txBox="1"/>
          <p:nvPr/>
        </p:nvSpPr>
        <p:spPr>
          <a:xfrm>
            <a:off x="6050775" y="1581275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47"/>
          <p:cNvSpPr/>
          <p:nvPr/>
        </p:nvSpPr>
        <p:spPr>
          <a:xfrm>
            <a:off x="3117150" y="2138800"/>
            <a:ext cx="792000" cy="1782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7"/>
          <p:cNvSpPr/>
          <p:nvPr/>
        </p:nvSpPr>
        <p:spPr>
          <a:xfrm rot="-5400000">
            <a:off x="1559400" y="2995075"/>
            <a:ext cx="488400" cy="2653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7"/>
          <p:cNvSpPr txBox="1"/>
          <p:nvPr/>
        </p:nvSpPr>
        <p:spPr>
          <a:xfrm>
            <a:off x="1352450" y="4566175"/>
            <a:ext cx="9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7"/>
          <p:cNvSpPr/>
          <p:nvPr/>
        </p:nvSpPr>
        <p:spPr>
          <a:xfrm rot="-5400000">
            <a:off x="3282300" y="3959950"/>
            <a:ext cx="488400" cy="7920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 txBox="1"/>
          <p:nvPr/>
        </p:nvSpPr>
        <p:spPr>
          <a:xfrm>
            <a:off x="2949900" y="45661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column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cxnSp>
        <p:nvCxnSpPr>
          <p:cNvPr id="429" name="Google Shape;429;p48"/>
          <p:cNvCxnSpPr/>
          <p:nvPr/>
        </p:nvCxnSpPr>
        <p:spPr>
          <a:xfrm rot="10800000" flipH="1">
            <a:off x="977350" y="1672575"/>
            <a:ext cx="7500" cy="238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48"/>
          <p:cNvCxnSpPr/>
          <p:nvPr/>
        </p:nvCxnSpPr>
        <p:spPr>
          <a:xfrm>
            <a:off x="856450" y="3927075"/>
            <a:ext cx="3584400" cy="17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48"/>
          <p:cNvSpPr txBox="1"/>
          <p:nvPr/>
        </p:nvSpPr>
        <p:spPr>
          <a:xfrm>
            <a:off x="1849300" y="4188800"/>
            <a:ext cx="15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Amount of rooms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984850" y="3927075"/>
            <a:ext cx="3377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 1        2        3        4        5        6        7     </a:t>
            </a:r>
            <a:endParaRPr dirty="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279475" y="1802025"/>
            <a:ext cx="779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1M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800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600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400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200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1309375" y="3348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8"/>
          <p:cNvSpPr/>
          <p:nvPr/>
        </p:nvSpPr>
        <p:spPr>
          <a:xfrm>
            <a:off x="1766575" y="35770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/>
          <p:nvPr/>
        </p:nvSpPr>
        <p:spPr>
          <a:xfrm>
            <a:off x="1614175" y="2967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8"/>
          <p:cNvSpPr/>
          <p:nvPr/>
        </p:nvSpPr>
        <p:spPr>
          <a:xfrm>
            <a:off x="2376175" y="3043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2985775" y="27388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8"/>
          <p:cNvSpPr/>
          <p:nvPr/>
        </p:nvSpPr>
        <p:spPr>
          <a:xfrm>
            <a:off x="3290575" y="2281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3747775" y="17482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8"/>
          <p:cNvSpPr/>
          <p:nvPr/>
        </p:nvSpPr>
        <p:spPr>
          <a:xfrm>
            <a:off x="4204975" y="1900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cxnSp>
        <p:nvCxnSpPr>
          <p:cNvPr id="447" name="Google Shape;447;p49"/>
          <p:cNvCxnSpPr/>
          <p:nvPr/>
        </p:nvCxnSpPr>
        <p:spPr>
          <a:xfrm rot="10800000" flipH="1">
            <a:off x="977350" y="1672575"/>
            <a:ext cx="7500" cy="238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856450" y="3927075"/>
            <a:ext cx="3584400" cy="17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9"/>
          <p:cNvSpPr txBox="1"/>
          <p:nvPr/>
        </p:nvSpPr>
        <p:spPr>
          <a:xfrm>
            <a:off x="1849300" y="4188800"/>
            <a:ext cx="15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Amount of rooms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49"/>
          <p:cNvSpPr txBox="1"/>
          <p:nvPr/>
        </p:nvSpPr>
        <p:spPr>
          <a:xfrm>
            <a:off x="279475" y="1802025"/>
            <a:ext cx="779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1M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800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600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400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200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49"/>
          <p:cNvSpPr/>
          <p:nvPr/>
        </p:nvSpPr>
        <p:spPr>
          <a:xfrm>
            <a:off x="1309375" y="3348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9"/>
          <p:cNvSpPr/>
          <p:nvPr/>
        </p:nvSpPr>
        <p:spPr>
          <a:xfrm>
            <a:off x="1766575" y="35770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9"/>
          <p:cNvSpPr/>
          <p:nvPr/>
        </p:nvSpPr>
        <p:spPr>
          <a:xfrm>
            <a:off x="1614175" y="2967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9"/>
          <p:cNvSpPr/>
          <p:nvPr/>
        </p:nvSpPr>
        <p:spPr>
          <a:xfrm>
            <a:off x="2376175" y="3043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9"/>
          <p:cNvSpPr/>
          <p:nvPr/>
        </p:nvSpPr>
        <p:spPr>
          <a:xfrm>
            <a:off x="2985775" y="27388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9"/>
          <p:cNvSpPr/>
          <p:nvPr/>
        </p:nvSpPr>
        <p:spPr>
          <a:xfrm>
            <a:off x="3290575" y="2281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9"/>
          <p:cNvSpPr/>
          <p:nvPr/>
        </p:nvSpPr>
        <p:spPr>
          <a:xfrm>
            <a:off x="3747775" y="17482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9"/>
          <p:cNvSpPr/>
          <p:nvPr/>
        </p:nvSpPr>
        <p:spPr>
          <a:xfrm>
            <a:off x="4204975" y="1900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0" name="Google Shape;460;p49"/>
          <p:cNvCxnSpPr/>
          <p:nvPr/>
        </p:nvCxnSpPr>
        <p:spPr>
          <a:xfrm rot="10800000" flipH="1">
            <a:off x="1021850" y="1469750"/>
            <a:ext cx="3500100" cy="2369400"/>
          </a:xfrm>
          <a:prstGeom prst="straightConnector1">
            <a:avLst/>
          </a:prstGeom>
          <a:noFill/>
          <a:ln w="38100" cap="flat" cmpd="sng">
            <a:solidFill>
              <a:srgbClr val="82C7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1" name="Google Shape;461;p49" descr="price = a \cdot rooms +b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422" y="2007875"/>
            <a:ext cx="2671052" cy="3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2;p48">
            <a:extLst>
              <a:ext uri="{FF2B5EF4-FFF2-40B4-BE49-F238E27FC236}">
                <a16:creationId xmlns:a16="http://schemas.microsoft.com/office/drawing/2014/main" id="{C6F0079C-DDF3-027B-67C5-36DF376F0927}"/>
              </a:ext>
            </a:extLst>
          </p:cNvPr>
          <p:cNvSpPr txBox="1"/>
          <p:nvPr/>
        </p:nvSpPr>
        <p:spPr>
          <a:xfrm>
            <a:off x="984850" y="3927075"/>
            <a:ext cx="3377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 1        2        3        4        5        6        7     </a:t>
            </a:r>
            <a:endParaRPr dirty="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50"/>
          <p:cNvCxnSpPr/>
          <p:nvPr/>
        </p:nvCxnSpPr>
        <p:spPr>
          <a:xfrm flipH="1">
            <a:off x="4240675" y="1672575"/>
            <a:ext cx="600" cy="229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0"/>
          <p:cNvCxnSpPr/>
          <p:nvPr/>
        </p:nvCxnSpPr>
        <p:spPr>
          <a:xfrm flipH="1">
            <a:off x="3781675" y="1791275"/>
            <a:ext cx="1500" cy="1698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50"/>
          <p:cNvCxnSpPr/>
          <p:nvPr/>
        </p:nvCxnSpPr>
        <p:spPr>
          <a:xfrm>
            <a:off x="3019500" y="2516250"/>
            <a:ext cx="2100" cy="2460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0"/>
          <p:cNvCxnSpPr/>
          <p:nvPr/>
        </p:nvCxnSpPr>
        <p:spPr>
          <a:xfrm flipH="1">
            <a:off x="2412025" y="2908475"/>
            <a:ext cx="600" cy="191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0"/>
          <p:cNvCxnSpPr>
            <a:stCxn id="471" idx="4"/>
          </p:cNvCxnSpPr>
          <p:nvPr/>
        </p:nvCxnSpPr>
        <p:spPr>
          <a:xfrm>
            <a:off x="1344925" y="3419525"/>
            <a:ext cx="9600" cy="218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0"/>
          <p:cNvCxnSpPr/>
          <p:nvPr/>
        </p:nvCxnSpPr>
        <p:spPr>
          <a:xfrm flipH="1">
            <a:off x="1802175" y="3330325"/>
            <a:ext cx="3600" cy="3078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0"/>
          <p:cNvCxnSpPr/>
          <p:nvPr/>
        </p:nvCxnSpPr>
        <p:spPr>
          <a:xfrm>
            <a:off x="1649725" y="2962325"/>
            <a:ext cx="8100" cy="449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" name="Google Shape;474;p5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cxnSp>
        <p:nvCxnSpPr>
          <p:cNvPr id="475" name="Google Shape;475;p50"/>
          <p:cNvCxnSpPr/>
          <p:nvPr/>
        </p:nvCxnSpPr>
        <p:spPr>
          <a:xfrm rot="10800000" flipH="1">
            <a:off x="977350" y="1672575"/>
            <a:ext cx="7500" cy="238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6" name="Google Shape;476;p50"/>
          <p:cNvCxnSpPr/>
          <p:nvPr/>
        </p:nvCxnSpPr>
        <p:spPr>
          <a:xfrm>
            <a:off x="856450" y="3927075"/>
            <a:ext cx="3584400" cy="17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50"/>
          <p:cNvSpPr txBox="1"/>
          <p:nvPr/>
        </p:nvSpPr>
        <p:spPr>
          <a:xfrm>
            <a:off x="1849300" y="4188800"/>
            <a:ext cx="15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Amount of rooms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50"/>
          <p:cNvSpPr txBox="1"/>
          <p:nvPr/>
        </p:nvSpPr>
        <p:spPr>
          <a:xfrm>
            <a:off x="279475" y="1802025"/>
            <a:ext cx="779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1M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800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600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400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200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309375" y="3348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0"/>
          <p:cNvSpPr/>
          <p:nvPr/>
        </p:nvSpPr>
        <p:spPr>
          <a:xfrm>
            <a:off x="1766575" y="35770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0"/>
          <p:cNvSpPr/>
          <p:nvPr/>
        </p:nvSpPr>
        <p:spPr>
          <a:xfrm>
            <a:off x="1614175" y="2967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0"/>
          <p:cNvSpPr/>
          <p:nvPr/>
        </p:nvSpPr>
        <p:spPr>
          <a:xfrm>
            <a:off x="2376175" y="3043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0"/>
          <p:cNvSpPr/>
          <p:nvPr/>
        </p:nvSpPr>
        <p:spPr>
          <a:xfrm>
            <a:off x="2985775" y="27388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0"/>
          <p:cNvSpPr/>
          <p:nvPr/>
        </p:nvSpPr>
        <p:spPr>
          <a:xfrm>
            <a:off x="3290575" y="2281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3747775" y="17482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0"/>
          <p:cNvSpPr/>
          <p:nvPr/>
        </p:nvSpPr>
        <p:spPr>
          <a:xfrm>
            <a:off x="4204975" y="1900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7" name="Google Shape;487;p50"/>
          <p:cNvCxnSpPr/>
          <p:nvPr/>
        </p:nvCxnSpPr>
        <p:spPr>
          <a:xfrm rot="10800000" flipH="1">
            <a:off x="1021850" y="1469750"/>
            <a:ext cx="3500100" cy="2369400"/>
          </a:xfrm>
          <a:prstGeom prst="straightConnector1">
            <a:avLst/>
          </a:prstGeom>
          <a:noFill/>
          <a:ln w="38100" cap="flat" cmpd="sng">
            <a:solidFill>
              <a:srgbClr val="82C7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50"/>
          <p:cNvSpPr txBox="1"/>
          <p:nvPr/>
        </p:nvSpPr>
        <p:spPr>
          <a:xfrm>
            <a:off x="4823600" y="2916500"/>
            <a:ext cx="122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 =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9" name="Google Shape;489;p50" descr="price = a \cdot rooms +b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422" y="2007875"/>
            <a:ext cx="2671052" cy="3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0" descr="\sqrt{\frac{1}{T}\sum_{i=1}^T(y_{i,  predicted}-y_{i,true})^2)}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577" y="2902997"/>
            <a:ext cx="3204600" cy="4887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2;p48">
            <a:extLst>
              <a:ext uri="{FF2B5EF4-FFF2-40B4-BE49-F238E27FC236}">
                <a16:creationId xmlns:a16="http://schemas.microsoft.com/office/drawing/2014/main" id="{15673AF4-8B09-AABE-F2F6-A9BA9146D175}"/>
              </a:ext>
            </a:extLst>
          </p:cNvPr>
          <p:cNvSpPr txBox="1"/>
          <p:nvPr/>
        </p:nvSpPr>
        <p:spPr>
          <a:xfrm>
            <a:off x="984850" y="3927075"/>
            <a:ext cx="3377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 1        2        3        4        5        6        7     </a:t>
            </a:r>
            <a:endParaRPr dirty="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graphicFrame>
        <p:nvGraphicFramePr>
          <p:cNvPr id="496" name="Google Shape;496;p51"/>
          <p:cNvGraphicFramePr/>
          <p:nvPr/>
        </p:nvGraphicFramePr>
        <p:xfrm>
          <a:off x="476688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Bedrooms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600k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300k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97" name="Google Shape;497;p51" descr="price = a_1 \cdot rooms + a_2 \cdot size + a_3 \cdot  bedrooms+b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425" y="2750300"/>
            <a:ext cx="4700500" cy="2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Clean data</a:t>
            </a:r>
            <a:endParaRPr/>
          </a:p>
        </p:txBody>
      </p:sp>
      <p:graphicFrame>
        <p:nvGraphicFramePr>
          <p:cNvPr id="171" name="Google Shape;171;p16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Town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 a.M.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 am Main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2" name="Google Shape;172;p16"/>
          <p:cNvSpPr txBox="1"/>
          <p:nvPr/>
        </p:nvSpPr>
        <p:spPr>
          <a:xfrm>
            <a:off x="1250700" y="1125800"/>
            <a:ext cx="59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comes often in an untidy form, therefore some data cleaning is necessary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3870575" y="2539800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df1[</a:t>
            </a:r>
            <a:r>
              <a:rPr lang="de" sz="135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'Town'</a:t>
            </a: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df1[</a:t>
            </a:r>
            <a:r>
              <a:rPr lang="de" sz="135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'Town'</a:t>
            </a: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].str.replace(</a:t>
            </a: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8288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'a.M.'</a:t>
            </a: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sz="135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'am Main'</a:t>
            </a: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good is your model?</a:t>
            </a:r>
            <a:endParaRPr/>
          </a:p>
        </p:txBody>
      </p:sp>
      <p:sp>
        <p:nvSpPr>
          <p:cNvPr id="503" name="Google Shape;503;p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0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does the model perform on unseen data?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Split data in a train (70%) and test (30%) set to evaluate your model</a:t>
            </a:r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2375650" y="278472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5" name="Google Shape;505;p52"/>
          <p:cNvSpPr/>
          <p:nvPr/>
        </p:nvSpPr>
        <p:spPr>
          <a:xfrm>
            <a:off x="4368250" y="379475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6" name="Google Shape;506;p52"/>
          <p:cNvSpPr/>
          <p:nvPr/>
        </p:nvSpPr>
        <p:spPr>
          <a:xfrm>
            <a:off x="4368238" y="278472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test data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07" name="Google Shape;507;p52"/>
          <p:cNvCxnSpPr>
            <a:stCxn id="504" idx="3"/>
            <a:endCxn id="505" idx="1"/>
          </p:cNvCxnSpPr>
          <p:nvPr/>
        </p:nvCxnSpPr>
        <p:spPr>
          <a:xfrm>
            <a:off x="3626350" y="3139925"/>
            <a:ext cx="741900" cy="10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" name="Google Shape;508;p52"/>
          <p:cNvCxnSpPr>
            <a:stCxn id="504" idx="3"/>
            <a:endCxn id="506" idx="1"/>
          </p:cNvCxnSpPr>
          <p:nvPr/>
        </p:nvCxnSpPr>
        <p:spPr>
          <a:xfrm>
            <a:off x="3626350" y="3139925"/>
            <a:ext cx="74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Typical workflow</a:t>
            </a:r>
            <a:endParaRPr/>
          </a:p>
        </p:txBody>
      </p:sp>
      <p:sp>
        <p:nvSpPr>
          <p:cNvPr id="514" name="Google Shape;514;p53"/>
          <p:cNvSpPr/>
          <p:nvPr/>
        </p:nvSpPr>
        <p:spPr>
          <a:xfrm>
            <a:off x="1319250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5" name="Google Shape;515;p53"/>
          <p:cNvSpPr/>
          <p:nvPr/>
        </p:nvSpPr>
        <p:spPr>
          <a:xfrm>
            <a:off x="3311850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6" name="Google Shape;516;p53"/>
          <p:cNvSpPr/>
          <p:nvPr/>
        </p:nvSpPr>
        <p:spPr>
          <a:xfrm>
            <a:off x="3311838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test data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17" name="Google Shape;517;p53"/>
          <p:cNvCxnSpPr>
            <a:stCxn id="514" idx="3"/>
            <a:endCxn id="515" idx="1"/>
          </p:cNvCxnSpPr>
          <p:nvPr/>
        </p:nvCxnSpPr>
        <p:spPr>
          <a:xfrm>
            <a:off x="2569950" y="2463775"/>
            <a:ext cx="741900" cy="10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53"/>
          <p:cNvCxnSpPr>
            <a:stCxn id="514" idx="3"/>
            <a:endCxn id="516" idx="1"/>
          </p:cNvCxnSpPr>
          <p:nvPr/>
        </p:nvCxnSpPr>
        <p:spPr>
          <a:xfrm>
            <a:off x="2569950" y="2463775"/>
            <a:ext cx="74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9" name="Google Shape;519;p53"/>
          <p:cNvSpPr/>
          <p:nvPr/>
        </p:nvSpPr>
        <p:spPr>
          <a:xfrm>
            <a:off x="4970525" y="3118600"/>
            <a:ext cx="1250700" cy="710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model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20" name="Google Shape;520;p53"/>
          <p:cNvSpPr/>
          <p:nvPr/>
        </p:nvSpPr>
        <p:spPr>
          <a:xfrm>
            <a:off x="6221225" y="2108575"/>
            <a:ext cx="1250700" cy="710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model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21" name="Google Shape;521;p53"/>
          <p:cNvCxnSpPr>
            <a:stCxn id="515" idx="3"/>
            <a:endCxn id="519" idx="1"/>
          </p:cNvCxnSpPr>
          <p:nvPr/>
        </p:nvCxnSpPr>
        <p:spPr>
          <a:xfrm>
            <a:off x="4562550" y="3473800"/>
            <a:ext cx="4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53"/>
          <p:cNvCxnSpPr>
            <a:stCxn id="519" idx="3"/>
            <a:endCxn id="520" idx="2"/>
          </p:cNvCxnSpPr>
          <p:nvPr/>
        </p:nvCxnSpPr>
        <p:spPr>
          <a:xfrm rot="10800000" flipH="1">
            <a:off x="6221225" y="2818900"/>
            <a:ext cx="625500" cy="6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53"/>
          <p:cNvCxnSpPr>
            <a:stCxn id="516" idx="3"/>
            <a:endCxn id="520" idx="1"/>
          </p:cNvCxnSpPr>
          <p:nvPr/>
        </p:nvCxnSpPr>
        <p:spPr>
          <a:xfrm>
            <a:off x="4562538" y="2463775"/>
            <a:ext cx="165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Typical workflow</a:t>
            </a:r>
            <a:endParaRPr/>
          </a:p>
        </p:txBody>
      </p:sp>
      <p:sp>
        <p:nvSpPr>
          <p:cNvPr id="529" name="Google Shape;529;p54"/>
          <p:cNvSpPr/>
          <p:nvPr/>
        </p:nvSpPr>
        <p:spPr>
          <a:xfrm>
            <a:off x="1319250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0" name="Google Shape;530;p54"/>
          <p:cNvSpPr/>
          <p:nvPr/>
        </p:nvSpPr>
        <p:spPr>
          <a:xfrm>
            <a:off x="3311850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1" name="Google Shape;531;p54"/>
          <p:cNvSpPr/>
          <p:nvPr/>
        </p:nvSpPr>
        <p:spPr>
          <a:xfrm>
            <a:off x="3311838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test data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32" name="Google Shape;532;p54"/>
          <p:cNvCxnSpPr>
            <a:stCxn id="529" idx="3"/>
            <a:endCxn id="530" idx="1"/>
          </p:cNvCxnSpPr>
          <p:nvPr/>
        </p:nvCxnSpPr>
        <p:spPr>
          <a:xfrm>
            <a:off x="2569950" y="2463775"/>
            <a:ext cx="741900" cy="10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54"/>
          <p:cNvCxnSpPr>
            <a:stCxn id="529" idx="3"/>
            <a:endCxn id="531" idx="1"/>
          </p:cNvCxnSpPr>
          <p:nvPr/>
        </p:nvCxnSpPr>
        <p:spPr>
          <a:xfrm>
            <a:off x="2569950" y="2463775"/>
            <a:ext cx="74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4" name="Google Shape;534;p54"/>
          <p:cNvSpPr/>
          <p:nvPr/>
        </p:nvSpPr>
        <p:spPr>
          <a:xfrm>
            <a:off x="4970525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model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6221225" y="2108575"/>
            <a:ext cx="1250700" cy="710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model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36" name="Google Shape;536;p54"/>
          <p:cNvCxnSpPr>
            <a:stCxn id="530" idx="3"/>
            <a:endCxn id="534" idx="1"/>
          </p:cNvCxnSpPr>
          <p:nvPr/>
        </p:nvCxnSpPr>
        <p:spPr>
          <a:xfrm>
            <a:off x="4562550" y="3473800"/>
            <a:ext cx="4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54"/>
          <p:cNvCxnSpPr>
            <a:stCxn id="534" idx="3"/>
            <a:endCxn id="535" idx="2"/>
          </p:cNvCxnSpPr>
          <p:nvPr/>
        </p:nvCxnSpPr>
        <p:spPr>
          <a:xfrm rot="10800000" flipH="1">
            <a:off x="6221225" y="2818900"/>
            <a:ext cx="625500" cy="6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54"/>
          <p:cNvCxnSpPr>
            <a:stCxn id="531" idx="3"/>
            <a:endCxn id="535" idx="1"/>
          </p:cNvCxnSpPr>
          <p:nvPr/>
        </p:nvCxnSpPr>
        <p:spPr>
          <a:xfrm>
            <a:off x="4562538" y="2463775"/>
            <a:ext cx="165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Typical workflow</a:t>
            </a:r>
            <a:endParaRPr/>
          </a:p>
        </p:txBody>
      </p:sp>
      <p:sp>
        <p:nvSpPr>
          <p:cNvPr id="544" name="Google Shape;544;p55"/>
          <p:cNvSpPr/>
          <p:nvPr/>
        </p:nvSpPr>
        <p:spPr>
          <a:xfrm>
            <a:off x="1319250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5" name="Google Shape;545;p55"/>
          <p:cNvSpPr/>
          <p:nvPr/>
        </p:nvSpPr>
        <p:spPr>
          <a:xfrm>
            <a:off x="3311850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6" name="Google Shape;546;p55"/>
          <p:cNvSpPr/>
          <p:nvPr/>
        </p:nvSpPr>
        <p:spPr>
          <a:xfrm>
            <a:off x="3311838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test data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47" name="Google Shape;547;p55"/>
          <p:cNvCxnSpPr>
            <a:stCxn id="544" idx="3"/>
            <a:endCxn id="545" idx="1"/>
          </p:cNvCxnSpPr>
          <p:nvPr/>
        </p:nvCxnSpPr>
        <p:spPr>
          <a:xfrm>
            <a:off x="2569950" y="2463775"/>
            <a:ext cx="741900" cy="10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5"/>
          <p:cNvCxnSpPr>
            <a:stCxn id="544" idx="3"/>
            <a:endCxn id="546" idx="1"/>
          </p:cNvCxnSpPr>
          <p:nvPr/>
        </p:nvCxnSpPr>
        <p:spPr>
          <a:xfrm>
            <a:off x="2569950" y="2463775"/>
            <a:ext cx="74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9" name="Google Shape;549;p55"/>
          <p:cNvSpPr/>
          <p:nvPr/>
        </p:nvSpPr>
        <p:spPr>
          <a:xfrm>
            <a:off x="4970525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model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50" name="Google Shape;550;p55"/>
          <p:cNvSpPr/>
          <p:nvPr/>
        </p:nvSpPr>
        <p:spPr>
          <a:xfrm>
            <a:off x="6221225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model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51" name="Google Shape;551;p55"/>
          <p:cNvCxnSpPr>
            <a:stCxn id="545" idx="3"/>
            <a:endCxn id="549" idx="1"/>
          </p:cNvCxnSpPr>
          <p:nvPr/>
        </p:nvCxnSpPr>
        <p:spPr>
          <a:xfrm>
            <a:off x="4562550" y="3473800"/>
            <a:ext cx="4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55"/>
          <p:cNvCxnSpPr>
            <a:stCxn id="549" idx="3"/>
            <a:endCxn id="550" idx="2"/>
          </p:cNvCxnSpPr>
          <p:nvPr/>
        </p:nvCxnSpPr>
        <p:spPr>
          <a:xfrm rot="10800000" flipH="1">
            <a:off x="6221225" y="2818900"/>
            <a:ext cx="625500" cy="6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55"/>
          <p:cNvCxnSpPr>
            <a:stCxn id="546" idx="3"/>
            <a:endCxn id="550" idx="1"/>
          </p:cNvCxnSpPr>
          <p:nvPr/>
        </p:nvCxnSpPr>
        <p:spPr>
          <a:xfrm>
            <a:off x="4562538" y="2463775"/>
            <a:ext cx="165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59" name="Google Shape;559;p56"/>
          <p:cNvSpPr/>
          <p:nvPr/>
        </p:nvSpPr>
        <p:spPr>
          <a:xfrm>
            <a:off x="1243325" y="1241250"/>
            <a:ext cx="6801300" cy="368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pd </a:t>
            </a:r>
            <a:r>
              <a:rPr lang="de" sz="1050">
                <a:solidFill>
                  <a:srgbClr val="666666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# data</a:t>
            </a:r>
            <a:endParaRPr sz="1050">
              <a:solidFill>
                <a:srgbClr val="666666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sklearn.model_selection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 </a:t>
            </a:r>
            <a:r>
              <a:rPr lang="de" sz="1050">
                <a:solidFill>
                  <a:srgbClr val="666666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# split data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sklearn.linear_model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 </a:t>
            </a:r>
            <a:r>
              <a:rPr lang="de" sz="1050">
                <a:solidFill>
                  <a:srgbClr val="666666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# create model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 </a:t>
            </a:r>
            <a:r>
              <a:rPr lang="de" sz="1050">
                <a:solidFill>
                  <a:srgbClr val="666666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# test model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0" name="Google Shape;5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0414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66" name="Google Shape;566;p57"/>
          <p:cNvSpPr/>
          <p:nvPr/>
        </p:nvSpPr>
        <p:spPr>
          <a:xfrm>
            <a:off x="1243325" y="1241250"/>
            <a:ext cx="6801300" cy="368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sklearn.model_selection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sklearn.linear_model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 = pd.read_csv(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'/content/housing.csv'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 = df[[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'total_rooms'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'households'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y_target = df[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'median_house_value'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0414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73" name="Google Shape;573;p58"/>
          <p:cNvSpPr/>
          <p:nvPr/>
        </p:nvSpPr>
        <p:spPr>
          <a:xfrm>
            <a:off x="1243325" y="1241250"/>
            <a:ext cx="6801300" cy="368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sklearn.model_selection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sklearn.linear_model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 = pd.read_csv(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'/content/housing.csv'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 = df[[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'total_rooms'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'households'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y_target = df[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'median_house_value'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X_train, X_test, y_train, y_test = train_test_split(X, y_target, test_size=</a:t>
            </a:r>
            <a:r>
              <a:rPr lang="de" sz="1050">
                <a:solidFill>
                  <a:srgbClr val="09885A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0.3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model = LinearRegression()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model.fit(X_train, y_train)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4" name="Google Shape;5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0414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80" name="Google Shape;580;p59"/>
          <p:cNvSpPr/>
          <p:nvPr/>
        </p:nvSpPr>
        <p:spPr>
          <a:xfrm>
            <a:off x="1243325" y="1241250"/>
            <a:ext cx="6801300" cy="368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sklearn.model_selection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sklearn.linear_model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 = pd.read_csv(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'/content/housing.csv'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 = df[[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'total_rooms'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'households'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y_target = df[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'median_house_value'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X_train, X_test, y_train, y_test = train_test_split(X, y_target, test_size=</a:t>
            </a:r>
            <a:r>
              <a:rPr lang="de" sz="1050">
                <a:solidFill>
                  <a:srgbClr val="09885A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0.3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model = LinearRegression()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model.fit(X_train, y_train)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y_predict = model.predict(X_test)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rmse = mean_squared_error(y_test, y_predict, squared=</a:t>
            </a:r>
            <a:r>
              <a:rPr lang="de" sz="1050">
                <a:solidFill>
                  <a:srgbClr val="0000FF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0414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Exercise 3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92" name="Google Shape;592;p61"/>
          <p:cNvSpPr/>
          <p:nvPr/>
        </p:nvSpPr>
        <p:spPr>
          <a:xfrm>
            <a:off x="1243325" y="1590000"/>
            <a:ext cx="6801300" cy="25173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r2_score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median_absolute_error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rmse = mean_squared_error(y_test, y_predict, squared=</a:t>
            </a:r>
            <a:r>
              <a:rPr lang="de" sz="1050">
                <a:solidFill>
                  <a:srgbClr val="0000FF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r2 = r2_score(y_test, y_predict)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mae = median_absolute_error(y_test, y_predict)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93" name="Google Shape;5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2486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Clean data</a:t>
            </a:r>
            <a:endParaRPr/>
          </a:p>
        </p:txBody>
      </p:sp>
      <p:graphicFrame>
        <p:nvGraphicFramePr>
          <p:cNvPr id="180" name="Google Shape;180;p17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Subject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Physics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physics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Math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p17"/>
          <p:cNvSpPr txBox="1"/>
          <p:nvPr/>
        </p:nvSpPr>
        <p:spPr>
          <a:xfrm>
            <a:off x="1250700" y="1125800"/>
            <a:ext cx="59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comes often in an untidy form, therefore some data cleaning is necessary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3870575" y="2539800"/>
            <a:ext cx="44142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’Subject’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’Subject’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].str.lower()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3" name="Google Shape;1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6360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dk2"/>
                </a:solidFill>
              </a:rPr>
              <a:t>Advanced Visualisations &amp; Modelling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Python Local Installation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Code Execution</a:t>
            </a:r>
            <a:endParaRPr/>
          </a:p>
        </p:txBody>
      </p:sp>
      <p:sp>
        <p:nvSpPr>
          <p:cNvPr id="604" name="Google Shape;604;p63"/>
          <p:cNvSpPr txBox="1"/>
          <p:nvPr/>
        </p:nvSpPr>
        <p:spPr>
          <a:xfrm>
            <a:off x="3859800" y="1547075"/>
            <a:ext cx="52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190650" y="2456250"/>
            <a:ext cx="2626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Python</a:t>
            </a: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de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https://www.python.org/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3"/>
          <p:cNvSpPr/>
          <p:nvPr/>
        </p:nvSpPr>
        <p:spPr>
          <a:xfrm>
            <a:off x="612813" y="1625550"/>
            <a:ext cx="5373600" cy="31389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63"/>
          <p:cNvSpPr txBox="1"/>
          <p:nvPr/>
        </p:nvSpPr>
        <p:spPr>
          <a:xfrm>
            <a:off x="2103550" y="3449975"/>
            <a:ext cx="66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my_code.py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63"/>
          <p:cNvSpPr txBox="1"/>
          <p:nvPr/>
        </p:nvSpPr>
        <p:spPr>
          <a:xfrm>
            <a:off x="4999625" y="2797325"/>
            <a:ext cx="66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Running 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Code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825" y="2834875"/>
            <a:ext cx="4957699" cy="7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3"/>
          <p:cNvSpPr txBox="1"/>
          <p:nvPr/>
        </p:nvSpPr>
        <p:spPr>
          <a:xfrm>
            <a:off x="3399600" y="3449975"/>
            <a:ext cx="847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python interpreter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Environments</a:t>
            </a:r>
            <a:endParaRPr/>
          </a:p>
        </p:txBody>
      </p:sp>
      <p:sp>
        <p:nvSpPr>
          <p:cNvPr id="616" name="Google Shape;616;p64"/>
          <p:cNvSpPr txBox="1"/>
          <p:nvPr/>
        </p:nvSpPr>
        <p:spPr>
          <a:xfrm>
            <a:off x="3859800" y="1547075"/>
            <a:ext cx="52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64"/>
          <p:cNvSpPr txBox="1"/>
          <p:nvPr/>
        </p:nvSpPr>
        <p:spPr>
          <a:xfrm>
            <a:off x="6190650" y="2456250"/>
            <a:ext cx="2626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install packages for a particular project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Dependencies are installed in different directories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64"/>
          <p:cNvSpPr/>
          <p:nvPr/>
        </p:nvSpPr>
        <p:spPr>
          <a:xfrm>
            <a:off x="612813" y="1625550"/>
            <a:ext cx="5373600" cy="31389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9" name="Google Shape;6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02" y="1655250"/>
            <a:ext cx="4967050" cy="31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4"/>
          <p:cNvSpPr txBox="1"/>
          <p:nvPr/>
        </p:nvSpPr>
        <p:spPr>
          <a:xfrm>
            <a:off x="2103550" y="3449975"/>
            <a:ext cx="66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my_code.py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64"/>
          <p:cNvSpPr txBox="1"/>
          <p:nvPr/>
        </p:nvSpPr>
        <p:spPr>
          <a:xfrm>
            <a:off x="4999625" y="2797325"/>
            <a:ext cx="66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Running 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Code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Anaconda distribution</a:t>
            </a:r>
            <a:endParaRPr/>
          </a:p>
        </p:txBody>
      </p:sp>
      <p:pic>
        <p:nvPicPr>
          <p:cNvPr id="627" name="Google Shape;6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97" y="1961772"/>
            <a:ext cx="3303100" cy="1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5"/>
          <p:cNvSpPr txBox="1"/>
          <p:nvPr/>
        </p:nvSpPr>
        <p:spPr>
          <a:xfrm>
            <a:off x="3859800" y="1547075"/>
            <a:ext cx="5284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interpreter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Jupyter Notebooks (similar to Colab, but local)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Manage environments and packages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Runs on Windows, Mac and Linux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Installation: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https://docs.anaconda.com/anaconda/install/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Getting started: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https://docs.anaconda.com/anaconda/user-guide/getting-started/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Pycharm</a:t>
            </a:r>
            <a:endParaRPr/>
          </a:p>
        </p:txBody>
      </p:sp>
      <p:sp>
        <p:nvSpPr>
          <p:cNvPr id="634" name="Google Shape;634;p66"/>
          <p:cNvSpPr txBox="1"/>
          <p:nvPr/>
        </p:nvSpPr>
        <p:spPr>
          <a:xfrm>
            <a:off x="3859800" y="1850138"/>
            <a:ext cx="5284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IDE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Free Educational License for Pro Version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Many Alternatives: VS Code, Atom, …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Installation: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https://www.jetbrains.com/community/education/#students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5" name="Google Shape;6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150" y="1934765"/>
            <a:ext cx="1739374" cy="173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Fill missing values</a:t>
            </a:r>
            <a:endParaRPr/>
          </a:p>
        </p:txBody>
      </p:sp>
      <p:graphicFrame>
        <p:nvGraphicFramePr>
          <p:cNvPr id="189" name="Google Shape;189;p18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Score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NaN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0" name="Google Shape;190;p18"/>
          <p:cNvSpPr/>
          <p:nvPr/>
        </p:nvSpPr>
        <p:spPr>
          <a:xfrm>
            <a:off x="3870575" y="2539800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].fillna(0)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Fill missing values</a:t>
            </a:r>
            <a:endParaRPr/>
          </a:p>
        </p:txBody>
      </p:sp>
      <p:graphicFrame>
        <p:nvGraphicFramePr>
          <p:cNvPr id="197" name="Google Shape;197;p19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Score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NaN → 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8" name="Google Shape;198;p19"/>
          <p:cNvSpPr/>
          <p:nvPr/>
        </p:nvSpPr>
        <p:spPr>
          <a:xfrm>
            <a:off x="3870575" y="2539800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].fillna(0)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Fill missing values</a:t>
            </a:r>
            <a:endParaRPr/>
          </a:p>
        </p:txBody>
      </p:sp>
      <p:graphicFrame>
        <p:nvGraphicFramePr>
          <p:cNvPr id="205" name="Google Shape;205;p20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Score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NaN → 7.5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6" name="Google Shape;206;p20"/>
          <p:cNvSpPr/>
          <p:nvPr/>
        </p:nvSpPr>
        <p:spPr>
          <a:xfrm>
            <a:off x="3870575" y="2539800"/>
            <a:ext cx="47085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].fillna(df.mean())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1126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Drop missing values</a:t>
            </a:r>
            <a:endParaRPr/>
          </a:p>
        </p:txBody>
      </p:sp>
      <p:graphicFrame>
        <p:nvGraphicFramePr>
          <p:cNvPr id="213" name="Google Shape;213;p21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Score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NaN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4" name="Google Shape;214;p21"/>
          <p:cNvSpPr/>
          <p:nvPr/>
        </p:nvSpPr>
        <p:spPr>
          <a:xfrm>
            <a:off x="3870575" y="2539800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 = df.dropna()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>
            <a:off x="573075" y="3551625"/>
            <a:ext cx="3042600" cy="375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1"/>
          <p:cNvCxnSpPr/>
          <p:nvPr/>
        </p:nvCxnSpPr>
        <p:spPr>
          <a:xfrm rot="10800000" flipH="1">
            <a:off x="580150" y="3537550"/>
            <a:ext cx="3063600" cy="403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1998</Words>
  <Application>Microsoft Office PowerPoint</Application>
  <PresentationFormat>Bildschirmpräsentation (16:9)</PresentationFormat>
  <Paragraphs>556</Paragraphs>
  <Slides>54</Slides>
  <Notes>54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1" baseType="lpstr">
      <vt:lpstr>Montserrat</vt:lpstr>
      <vt:lpstr>Courier New</vt:lpstr>
      <vt:lpstr>Roboto Mono</vt:lpstr>
      <vt:lpstr>Lato</vt:lpstr>
      <vt:lpstr>Arial</vt:lpstr>
      <vt:lpstr>Roboto</vt:lpstr>
      <vt:lpstr>Focus</vt:lpstr>
      <vt:lpstr>Introduction to Data Science with Python Chapter 3  July 28, 2023</vt:lpstr>
      <vt:lpstr>Topics of the course</vt:lpstr>
      <vt:lpstr>Advanced Visualisations &amp; Modelling Clean Data with Pandas</vt:lpstr>
      <vt:lpstr>Clean data</vt:lpstr>
      <vt:lpstr>Clean data</vt:lpstr>
      <vt:lpstr>Fill missing values</vt:lpstr>
      <vt:lpstr>Fill missing values</vt:lpstr>
      <vt:lpstr>Fill missing values</vt:lpstr>
      <vt:lpstr>Drop missing values</vt:lpstr>
      <vt:lpstr>Working with dates</vt:lpstr>
      <vt:lpstr>PowerPoint-Präsentation</vt:lpstr>
      <vt:lpstr>Transform string to datetime object</vt:lpstr>
      <vt:lpstr>Transform string to datetime object</vt:lpstr>
      <vt:lpstr>Transform string to datetime object</vt:lpstr>
      <vt:lpstr>Transform string to datetime object</vt:lpstr>
      <vt:lpstr>Set date as index</vt:lpstr>
      <vt:lpstr>Select timespans</vt:lpstr>
      <vt:lpstr>Exercise 1</vt:lpstr>
      <vt:lpstr>pandas has a lot of useful functionality</vt:lpstr>
      <vt:lpstr>Advanced Visualisations &amp; Modelling Advanced Visualizations with  Seaborn </vt:lpstr>
      <vt:lpstr>library</vt:lpstr>
      <vt:lpstr>Look into a penguins dataset</vt:lpstr>
      <vt:lpstr>Look into a penguins dataset</vt:lpstr>
      <vt:lpstr>Matplotlib vs Seaborn</vt:lpstr>
      <vt:lpstr>Matplotlib vs Seaborn</vt:lpstr>
      <vt:lpstr>Pairplot</vt:lpstr>
      <vt:lpstr>Visualize correlations</vt:lpstr>
      <vt:lpstr>Visualize correlations</vt:lpstr>
      <vt:lpstr>Exercise 2</vt:lpstr>
      <vt:lpstr>Matplotlib &amp; Seaborn Gallery</vt:lpstr>
      <vt:lpstr>Advanced Visualisations &amp; Modelling Modelling Basics</vt:lpstr>
      <vt:lpstr>Linear Regression</vt:lpstr>
      <vt:lpstr>Housing regression</vt:lpstr>
      <vt:lpstr>Housing regression</vt:lpstr>
      <vt:lpstr>Housing regression</vt:lpstr>
      <vt:lpstr>Linear Regression</vt:lpstr>
      <vt:lpstr>Linear Regression</vt:lpstr>
      <vt:lpstr>Linear Regression</vt:lpstr>
      <vt:lpstr>Linear Regression</vt:lpstr>
      <vt:lpstr>How good is your model?</vt:lpstr>
      <vt:lpstr>Typical workflow</vt:lpstr>
      <vt:lpstr>Typical workflow</vt:lpstr>
      <vt:lpstr>Typical workflow</vt:lpstr>
      <vt:lpstr>Linear Regression with Python</vt:lpstr>
      <vt:lpstr>Linear Regression with Python</vt:lpstr>
      <vt:lpstr>Linear Regression with Python</vt:lpstr>
      <vt:lpstr>Linear Regression with Python</vt:lpstr>
      <vt:lpstr>Exercise 3</vt:lpstr>
      <vt:lpstr>Linear Regression with Python</vt:lpstr>
      <vt:lpstr>Advanced Visualisations &amp; Modelling Python Local Installation</vt:lpstr>
      <vt:lpstr>Code Execution</vt:lpstr>
      <vt:lpstr>Environments</vt:lpstr>
      <vt:lpstr>Anaconda distribution</vt:lpstr>
      <vt:lpstr>Pycharm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with Python Chapter 3  January 24, 2023</dc:title>
  <cp:lastModifiedBy>6tnh42ksze@goetheuniversitaet.onmicrosoft.com</cp:lastModifiedBy>
  <cp:revision>1</cp:revision>
  <dcterms:modified xsi:type="dcterms:W3CDTF">2023-06-21T08:41:45Z</dcterms:modified>
</cp:coreProperties>
</file>